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8"/>
  </p:notesMasterIdLst>
  <p:handoutMasterIdLst>
    <p:handoutMasterId r:id="rId19"/>
  </p:handoutMasterIdLst>
  <p:sldIdLst>
    <p:sldId id="1487" r:id="rId5"/>
    <p:sldId id="1488" r:id="rId6"/>
    <p:sldId id="1553" r:id="rId7"/>
    <p:sldId id="1555" r:id="rId8"/>
    <p:sldId id="1551" r:id="rId9"/>
    <p:sldId id="1549" r:id="rId10"/>
    <p:sldId id="1550" r:id="rId11"/>
    <p:sldId id="1559" r:id="rId12"/>
    <p:sldId id="1548" r:id="rId13"/>
    <p:sldId id="1560" r:id="rId14"/>
    <p:sldId id="1556" r:id="rId15"/>
    <p:sldId id="1522" r:id="rId16"/>
    <p:sldId id="1523" r:id="rId17"/>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3"/>
            <p14:sldId id="1555"/>
            <p14:sldId id="1551"/>
            <p14:sldId id="1549"/>
            <p14:sldId id="1550"/>
            <p14:sldId id="1559"/>
            <p14:sldId id="1548"/>
          </p14:sldIdLst>
        </p14:section>
        <p14:section name="Closing" id="{D4E3B1CF-DD2E-4D6E-961F-E6ECD190E64E}">
          <p14:sldIdLst>
            <p14:sldId id="1560"/>
            <p14:sldId id="1556"/>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805" autoAdjust="0"/>
  </p:normalViewPr>
  <p:slideViewPr>
    <p:cSldViewPr>
      <p:cViewPr varScale="1">
        <p:scale>
          <a:sx n="82" d="100"/>
          <a:sy n="82" d="100"/>
        </p:scale>
        <p:origin x="162" y="90"/>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Tahoe/SPS 2001 – ASP Based, Single Box</a:t>
            </a:r>
          </a:p>
          <a:p>
            <a:r>
              <a:rPr lang="en-US" sz="3600"/>
              <a:t>SP  </a:t>
            </a:r>
            <a:r>
              <a:rPr lang="en-US" sz="3600" dirty="0"/>
              <a:t>2003 – Moved to ASP.NET, scale out, enterprise manageability</a:t>
            </a:r>
          </a:p>
          <a:p>
            <a:r>
              <a:rPr lang="en-US" sz="3600" dirty="0"/>
              <a:t>SP  2007 – Added ECM, Publishing, Shared Services</a:t>
            </a:r>
          </a:p>
          <a:p>
            <a:r>
              <a:rPr lang="en-US" sz="3600" dirty="0"/>
              <a:t>SP  2010 – FAST acquisition, search driven portals, scaled up </a:t>
            </a:r>
            <a:r>
              <a:rPr lang="en-US" sz="3600" dirty="0" err="1"/>
              <a:t>doclibs</a:t>
            </a:r>
            <a:endParaRPr lang="en-US" sz="3600" dirty="0"/>
          </a:p>
          <a:p>
            <a:r>
              <a:rPr lang="en-US" sz="3600" dirty="0"/>
              <a:t>SP  2013 – Multitenant, base for our cloud based release</a:t>
            </a:r>
          </a:p>
          <a:p>
            <a:r>
              <a:rPr lang="en-US" sz="3600" dirty="0"/>
              <a:t>SP 2016 – First version migrated back from Cloud</a:t>
            </a:r>
          </a:p>
          <a:p>
            <a:endParaRPr lang="en-US" dirty="0"/>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10/13/2017</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15220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Over the past several years, with the evolution of Office 365, development of SharePoint solutions has encountered a new set of challenges: while on one hand IT and Tenant administrators require a new set of tools to control how data get accessed and consumed in their tenancies, developers, on the other hand, want to programmatically control the whole lifecycle, experience, and data access capabilities of a Site.</a:t>
            </a:r>
          </a:p>
          <a:p>
            <a:r>
              <a:rPr lang="en-US" sz="1200" dirty="0">
                <a:latin typeface="+mn-lt"/>
              </a:rPr>
              <a:t> </a:t>
            </a:r>
          </a:p>
          <a:p>
            <a:r>
              <a:rPr lang="en-US" sz="1200" dirty="0">
                <a:latin typeface="+mn-lt"/>
              </a:rPr>
              <a:t>Unfortunately, developers today find themselves constraint around building app parts as a result of </a:t>
            </a:r>
            <a:r>
              <a:rPr lang="en-US" sz="1200" dirty="0" err="1">
                <a:latin typeface="+mn-lt"/>
              </a:rPr>
              <a:t>iFrames</a:t>
            </a:r>
            <a:r>
              <a:rPr lang="en-US" sz="1200" dirty="0">
                <a:latin typeface="+mn-lt"/>
              </a:rPr>
              <a:t>, a reduced set of APIs, and no integration with cross Office 365 workloads. This in turn limits their ability to develop powerful portals that extend SharePoint.</a:t>
            </a:r>
          </a:p>
          <a:p>
            <a:r>
              <a:rPr lang="en-US" sz="1200" dirty="0">
                <a:latin typeface="+mn-lt"/>
              </a:rPr>
              <a:t> </a:t>
            </a:r>
          </a:p>
          <a:p>
            <a:r>
              <a:rPr lang="en-US" sz="1200" dirty="0">
                <a:latin typeface="+mn-lt"/>
              </a:rPr>
              <a:t>The client-side development framework will deliver capabilities that will help both first party and third party developers build powerful, rich applications and provide an enjoyable web experience in Office 365 for end users that are both intuitive and simple to consume.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10/13/2017 5:40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080421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2069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rendered using Open Source web tech, predominantly React and Office Fabric</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CDN deployed “single-page” web apps with client side interactivity and fast page routing</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Mobile optimized (responsive)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10/13/2017 5:40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69831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10/13/2017 5:40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29977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pitchFamily="34" charset="0"/>
                <a:ea typeface="+mn-ea"/>
                <a:cs typeface="+mn-cs"/>
              </a:rPr>
              <a:t>Review demo site and look at modern webparts – </a:t>
            </a:r>
            <a:r>
              <a:rPr lang="en-US" sz="900" kern="1200" dirty="0" err="1">
                <a:solidFill>
                  <a:schemeClr val="tx1"/>
                </a:solidFill>
                <a:latin typeface="Segoe UI Light" pitchFamily="34" charset="0"/>
                <a:ea typeface="+mn-ea"/>
                <a:cs typeface="+mn-cs"/>
              </a:rPr>
              <a:t>ootb</a:t>
            </a:r>
            <a:r>
              <a:rPr lang="en-US" sz="900" kern="1200" dirty="0">
                <a:solidFill>
                  <a:schemeClr val="tx1"/>
                </a:solidFill>
                <a:latin typeface="Segoe UI Light" pitchFamily="34" charset="0"/>
                <a:ea typeface="+mn-ea"/>
                <a:cs typeface="+mn-cs"/>
              </a:rPr>
              <a:t> – links and sections</a:t>
            </a:r>
          </a:p>
          <a:p>
            <a:r>
              <a:rPr lang="en-US"/>
              <a:t>https://dev365x810645.sharepoint.com/sites/onlinemarketing</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72165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334979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10/13/2017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12</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10/13/2017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13</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gif"/><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21.emf"/><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r>
              <a:rPr lang="en-US" dirty="0"/>
              <a:t>Introducing SharePoint Framework</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Evolution of SharePoint User Interface</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 on SharePoint Framework</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Demo</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3814952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25500585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Evolution of SharePoint User Interface</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 on SharePoint Framework</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Demo</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74639" y="295274"/>
            <a:ext cx="11889564" cy="917575"/>
          </a:xfrm>
        </p:spPr>
        <p:txBody>
          <a:bodyPr/>
          <a:lstStyle/>
          <a:p>
            <a:r>
              <a:rPr lang="en-US" sz="4000" dirty="0">
                <a:solidFill>
                  <a:srgbClr val="000000">
                    <a:lumMod val="65000"/>
                    <a:lumOff val="35000"/>
                  </a:srgbClr>
                </a:solidFill>
                <a:latin typeface="Segoe UI Light" panose="020B0502040204020203" pitchFamily="34" charset="0"/>
                <a:cs typeface="Segoe UI Light" panose="020B0502040204020203" pitchFamily="34" charset="0"/>
              </a:rPr>
              <a:t>SharePoint UX – Evolving cross versions</a:t>
            </a:r>
          </a:p>
        </p:txBody>
      </p:sp>
      <p:grpSp>
        <p:nvGrpSpPr>
          <p:cNvPr id="57" name="Group 56"/>
          <p:cNvGrpSpPr/>
          <p:nvPr/>
        </p:nvGrpSpPr>
        <p:grpSpPr>
          <a:xfrm>
            <a:off x="5852240" y="1464618"/>
            <a:ext cx="1800000" cy="4371296"/>
            <a:chOff x="5852240" y="1464618"/>
            <a:chExt cx="1800000" cy="4371296"/>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548000"/>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 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err="1">
                  <a:gradFill>
                    <a:gsLst>
                      <a:gs pos="2917">
                        <a:schemeClr val="tx1"/>
                      </a:gs>
                      <a:gs pos="30000">
                        <a:schemeClr val="tx1"/>
                      </a:gs>
                    </a:gsLst>
                    <a:lin ang="5400000" scaled="0"/>
                  </a:gradFill>
                </a:rPr>
                <a:t>WebParts</a:t>
              </a:r>
              <a:endParaRPr lang="en-US" sz="1400" dirty="0">
                <a:gradFill>
                  <a:gsLst>
                    <a:gs pos="2917">
                      <a:schemeClr val="tx1"/>
                    </a:gs>
                    <a:gs pos="30000">
                      <a:schemeClr val="tx1"/>
                    </a:gs>
                  </a:gsLst>
                  <a:lin ang="5400000" scaled="0"/>
                </a:gradFill>
              </a:endParaRP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 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160000" cy="4995758"/>
            <a:chOff x="9534817" y="1446592"/>
            <a:chExt cx="2160000" cy="4995758"/>
          </a:xfrm>
        </p:grpSpPr>
        <p:sp>
          <p:nvSpPr>
            <p:cNvPr id="14" name="TextBox 13"/>
            <p:cNvSpPr txBox="1"/>
            <p:nvPr/>
          </p:nvSpPr>
          <p:spPr>
            <a:xfrm>
              <a:off x="9534817" y="2923661"/>
              <a:ext cx="1521571" cy="657231"/>
            </a:xfrm>
            <a:prstGeom prst="rect">
              <a:avLst/>
            </a:prstGeom>
            <a:noFill/>
          </p:spPr>
          <p:txBody>
            <a:bodyPr wrap="none" rtlCol="0">
              <a:spAutoFit/>
            </a:bodyPr>
            <a:lstStyle/>
            <a:p>
              <a:pPr defTabSz="932559"/>
              <a:r>
                <a:rPr lang="en-US" sz="3671" dirty="0">
                  <a:solidFill>
                    <a:schemeClr val="tx2"/>
                  </a:solidFill>
                  <a:latin typeface="Segoe UI Light"/>
                </a:rPr>
                <a:t>2016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160000" cy="2154436"/>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dirty="0" err="1">
                  <a:gradFill>
                    <a:gsLst>
                      <a:gs pos="2917">
                        <a:schemeClr val="tx1"/>
                      </a:gs>
                      <a:gs pos="30000">
                        <a:schemeClr val="tx1"/>
                      </a:gs>
                    </a:gsLst>
                    <a:lin ang="5400000" scaled="0"/>
                  </a:gradFill>
                </a:rPr>
                <a:t>SPFx</a:t>
              </a:r>
              <a:r>
                <a:rPr lang="en-US" sz="1400" dirty="0">
                  <a:gradFill>
                    <a:gsLst>
                      <a:gs pos="2917">
                        <a:schemeClr val="tx1"/>
                      </a:gs>
                      <a:gs pos="30000">
                        <a:schemeClr val="tx1"/>
                      </a:gs>
                    </a:gsLst>
                    <a:lin ang="5400000" scaled="0"/>
                  </a:gradFill>
                </a:rPr>
                <a:t> and Office Fabric</a:t>
              </a:r>
            </a:p>
            <a:p>
              <a:pPr>
                <a:lnSpc>
                  <a:spcPct val="90000"/>
                </a:lnSpc>
                <a:spcAft>
                  <a:spcPts val="600"/>
                </a:spcAft>
              </a:pPr>
              <a:r>
                <a:rPr lang="en-US" sz="1400" dirty="0">
                  <a:gradFill>
                    <a:gsLst>
                      <a:gs pos="2917">
                        <a:schemeClr val="tx1"/>
                      </a:gs>
                      <a:gs pos="30000">
                        <a:schemeClr val="tx1"/>
                      </a:gs>
                    </a:gsLst>
                    <a:lin ang="5400000" scaled="0"/>
                  </a:gra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spTree>
    <p:extLst>
      <p:ext uri="{BB962C8B-B14F-4D97-AF65-F5344CB8AC3E}">
        <p14:creationId xmlns:p14="http://schemas.microsoft.com/office/powerpoint/2010/main" val="3341759156"/>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8809037" y="2598056"/>
            <a:ext cx="2254737" cy="2254737"/>
          </a:xfrm>
          <a:prstGeom prst="ellipse">
            <a:avLst/>
          </a:prstGeom>
          <a:solidFill>
            <a:schemeClr val="tx1">
              <a:lumMod val="20000"/>
              <a:lumOff val="8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itle 49"/>
          <p:cNvSpPr>
            <a:spLocks noGrp="1"/>
          </p:cNvSpPr>
          <p:nvPr>
            <p:ph type="title"/>
          </p:nvPr>
        </p:nvSpPr>
        <p:spPr/>
        <p:txBody>
          <a:bodyPr/>
          <a:lstStyle/>
          <a:p>
            <a:r>
              <a:rPr lang="en-US" dirty="0"/>
              <a:t>SharePoint Extensibility Principles</a:t>
            </a:r>
            <a:br>
              <a:rPr lang="en-US" dirty="0"/>
            </a:br>
            <a:r>
              <a:rPr lang="en-US" sz="2800" spc="-50" dirty="0">
                <a:gradFill>
                  <a:gsLst>
                    <a:gs pos="21875">
                      <a:schemeClr val="tx2"/>
                    </a:gs>
                    <a:gs pos="61000">
                      <a:schemeClr val="tx2"/>
                    </a:gs>
                  </a:gsLst>
                  <a:lin ang="5400000" scaled="0"/>
                </a:gradFill>
              </a:rPr>
              <a:t>Build </a:t>
            </a:r>
            <a:r>
              <a:rPr lang="en-US" sz="2800" spc="-50" dirty="0">
                <a:gradFill>
                  <a:gsLst>
                    <a:gs pos="21875">
                      <a:schemeClr val="tx2"/>
                    </a:gs>
                    <a:gs pos="61000">
                      <a:schemeClr val="tx2"/>
                    </a:gs>
                  </a:gsLst>
                  <a:lin ang="5400000" scaled="0"/>
                </a:gradFill>
                <a:latin typeface="Segoe UI Semibold" panose="020B0702040204020203" pitchFamily="34" charset="0"/>
              </a:rPr>
              <a:t>long-term, value-added </a:t>
            </a:r>
            <a:r>
              <a:rPr lang="en-US" sz="2800" spc="-50" dirty="0">
                <a:gradFill>
                  <a:gsLst>
                    <a:gs pos="21875">
                      <a:schemeClr val="tx2"/>
                    </a:gs>
                    <a:gs pos="61000">
                      <a:schemeClr val="tx2"/>
                    </a:gs>
                  </a:gsLst>
                  <a:lin ang="5400000" scaled="0"/>
                </a:gradFill>
              </a:rPr>
              <a:t>services for enterprise mobility</a:t>
            </a:r>
            <a:endParaRPr lang="en-US" spc="-50" dirty="0"/>
          </a:p>
        </p:txBody>
      </p:sp>
      <p:sp>
        <p:nvSpPr>
          <p:cNvPr id="121" name="Rectangle 120"/>
          <p:cNvSpPr/>
          <p:nvPr/>
        </p:nvSpPr>
        <p:spPr bwMode="auto">
          <a:xfrm>
            <a:off x="849363" y="2603731"/>
            <a:ext cx="5445074" cy="2107245"/>
          </a:xfrm>
          <a:prstGeom prst="rect">
            <a:avLst/>
          </a:prstGeom>
          <a:noFill/>
          <a:ln w="10795" cap="flat" cmpd="sng" algn="ctr">
            <a:noFill/>
            <a:prstDash val="solid"/>
            <a:headEnd type="none" w="med" len="med"/>
            <a:tailEnd type="none" w="med" len="med"/>
          </a:ln>
          <a:effectLst/>
        </p:spPr>
        <p:txBody>
          <a:bodyPr vert="horz" wrap="square" lIns="89629" tIns="45713" rIns="89629" bIns="45713" numCol="1" rtlCol="0" anchor="t" anchorCtr="0" compatLnSpc="1">
            <a:prstTxWarp prst="textNoShape">
              <a:avLst/>
            </a:prstTxWarp>
          </a:bodyPr>
          <a:lstStyle/>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provide an Application Development Framework that aligns 1</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st</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and 3</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rd</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parties</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build industry leading client side solutions On-Premises and in the Cloud</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Unlocking the potentials of SharePoint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and the Microsoft Graph on desktops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or any device</a:t>
            </a:r>
          </a:p>
        </p:txBody>
      </p:sp>
      <p:sp>
        <p:nvSpPr>
          <p:cNvPr id="122" name="Freeform 9"/>
          <p:cNvSpPr>
            <a:spLocks noEditPoints="1"/>
          </p:cNvSpPr>
          <p:nvPr/>
        </p:nvSpPr>
        <p:spPr bwMode="black">
          <a:xfrm>
            <a:off x="431434" y="2642331"/>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3" name="Freeform 9"/>
          <p:cNvSpPr>
            <a:spLocks noEditPoints="1"/>
          </p:cNvSpPr>
          <p:nvPr/>
        </p:nvSpPr>
        <p:spPr bwMode="black">
          <a:xfrm>
            <a:off x="435411" y="3551554"/>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4" name="Freeform 9"/>
          <p:cNvSpPr>
            <a:spLocks noEditPoints="1"/>
          </p:cNvSpPr>
          <p:nvPr/>
        </p:nvSpPr>
        <p:spPr bwMode="black">
          <a:xfrm>
            <a:off x="431434" y="4460777"/>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5" name="TextBox 124"/>
          <p:cNvSpPr txBox="1"/>
          <p:nvPr/>
        </p:nvSpPr>
        <p:spPr>
          <a:xfrm>
            <a:off x="421728" y="2138143"/>
            <a:ext cx="3325002" cy="442932"/>
          </a:xfrm>
          <a:prstGeom prst="rect">
            <a:avLst/>
          </a:prstGeom>
          <a:noFill/>
        </p:spPr>
        <p:txBody>
          <a:bodyPr wrap="square" lIns="0" tIns="0" rIns="0" bIns="0" rtlCol="0">
            <a:spAutoFit/>
          </a:bodyPr>
          <a:lstStyle/>
          <a:p>
            <a:pPr defTabSz="914019">
              <a:lnSpc>
                <a:spcPct val="90000"/>
              </a:lnSpc>
              <a:spcAft>
                <a:spcPts val="587"/>
              </a:spcAft>
            </a:pPr>
            <a:r>
              <a:rPr lang="en-US" sz="3136" dirty="0">
                <a:gradFill>
                  <a:gsLst>
                    <a:gs pos="97744">
                      <a:schemeClr val="tx2"/>
                    </a:gs>
                    <a:gs pos="82707">
                      <a:schemeClr val="tx2"/>
                    </a:gs>
                  </a:gsLst>
                  <a:lin ang="5400000" scaled="0"/>
                </a:gradFill>
                <a:latin typeface="Segoe UI Light"/>
              </a:rPr>
              <a:t>Principles</a:t>
            </a:r>
          </a:p>
        </p:txBody>
      </p:sp>
      <p:pic>
        <p:nvPicPr>
          <p:cNvPr id="57" name="Picture 56"/>
          <p:cNvPicPr>
            <a:picLocks noChangeAspect="1"/>
          </p:cNvPicPr>
          <p:nvPr/>
        </p:nvPicPr>
        <p:blipFill rotWithShape="1">
          <a:blip r:embed="rId3" cstate="print">
            <a:extLst>
              <a:ext uri="{28A0092B-C50C-407E-A947-70E740481C1C}">
                <a14:useLocalDpi xmlns:a14="http://schemas.microsoft.com/office/drawing/2010/main" val="0"/>
              </a:ext>
            </a:extLst>
          </a:blip>
          <a:srcRect l="58654" t="51285" r="23396"/>
          <a:stretch/>
        </p:blipFill>
        <p:spPr>
          <a:xfrm>
            <a:off x="9545491" y="3076103"/>
            <a:ext cx="752958" cy="1190000"/>
          </a:xfrm>
          <a:prstGeom prst="rect">
            <a:avLst/>
          </a:prstGeom>
        </p:spPr>
      </p:pic>
      <p:pic>
        <p:nvPicPr>
          <p:cNvPr id="58" name="Picture 57"/>
          <p:cNvPicPr>
            <a:picLocks noChangeAspect="1"/>
          </p:cNvPicPr>
          <p:nvPr/>
        </p:nvPicPr>
        <p:blipFill rotWithShape="1">
          <a:blip r:embed="rId4">
            <a:duotone>
              <a:schemeClr val="accent1">
                <a:shade val="45000"/>
                <a:satMod val="135000"/>
              </a:schemeClr>
              <a:prstClr val="white"/>
            </a:duotone>
          </a:blip>
          <a:srcRect r="52385"/>
          <a:stretch/>
        </p:blipFill>
        <p:spPr>
          <a:xfrm>
            <a:off x="7202344" y="2101348"/>
            <a:ext cx="1229244" cy="4004411"/>
          </a:xfrm>
          <a:prstGeom prst="rect">
            <a:avLst/>
          </a:prstGeom>
        </p:spPr>
      </p:pic>
      <p:pic>
        <p:nvPicPr>
          <p:cNvPr id="59" name="Picture 58"/>
          <p:cNvPicPr>
            <a:picLocks noChangeAspect="1"/>
          </p:cNvPicPr>
          <p:nvPr/>
        </p:nvPicPr>
        <p:blipFill rotWithShape="1">
          <a:blip r:embed="rId4">
            <a:duotone>
              <a:schemeClr val="accent1">
                <a:shade val="45000"/>
                <a:satMod val="135000"/>
              </a:schemeClr>
              <a:prstClr val="white"/>
            </a:duotone>
          </a:blip>
          <a:srcRect l="45908"/>
          <a:stretch/>
        </p:blipFill>
        <p:spPr>
          <a:xfrm>
            <a:off x="7662212" y="2925020"/>
            <a:ext cx="1396454" cy="4004411"/>
          </a:xfrm>
          <a:prstGeom prst="rect">
            <a:avLst/>
          </a:prstGeom>
        </p:spPr>
      </p:pic>
      <p:grpSp>
        <p:nvGrpSpPr>
          <p:cNvPr id="60" name="Group 59"/>
          <p:cNvGrpSpPr/>
          <p:nvPr/>
        </p:nvGrpSpPr>
        <p:grpSpPr>
          <a:xfrm>
            <a:off x="5773016" y="5333784"/>
            <a:ext cx="6906334" cy="2189345"/>
            <a:chOff x="-924524" y="5149390"/>
            <a:chExt cx="6771530" cy="2146612"/>
          </a:xfrm>
        </p:grpSpPr>
        <p:pic>
          <p:nvPicPr>
            <p:cNvPr id="61" name="Picture 60"/>
            <p:cNvPicPr>
              <a:picLocks noChangeAspect="1"/>
            </p:cNvPicPr>
            <p:nvPr/>
          </p:nvPicPr>
          <p:blipFill>
            <a:blip r:embed="rId5"/>
            <a:stretch>
              <a:fillRect/>
            </a:stretch>
          </p:blipFill>
          <p:spPr>
            <a:xfrm>
              <a:off x="2176557" y="5689480"/>
              <a:ext cx="3670449" cy="1521304"/>
            </a:xfrm>
            <a:prstGeom prst="rect">
              <a:avLst/>
            </a:prstGeom>
          </p:spPr>
        </p:pic>
        <p:grpSp>
          <p:nvGrpSpPr>
            <p:cNvPr id="62" name="Group 61"/>
            <p:cNvGrpSpPr/>
            <p:nvPr/>
          </p:nvGrpSpPr>
          <p:grpSpPr>
            <a:xfrm>
              <a:off x="-924524" y="5149390"/>
              <a:ext cx="6320686" cy="2146612"/>
              <a:chOff x="-924524" y="5263960"/>
              <a:chExt cx="6320686" cy="2146612"/>
            </a:xfrm>
          </p:grpSpPr>
          <p:pic>
            <p:nvPicPr>
              <p:cNvPr id="63" name="Picture 62"/>
              <p:cNvPicPr>
                <a:picLocks noChangeAspect="1"/>
              </p:cNvPicPr>
              <p:nvPr/>
            </p:nvPicPr>
            <p:blipFill>
              <a:blip r:embed="rId5"/>
              <a:stretch>
                <a:fillRect/>
              </a:stretch>
            </p:blipFill>
            <p:spPr>
              <a:xfrm>
                <a:off x="217032" y="5263960"/>
                <a:ext cx="5179130" cy="2146612"/>
              </a:xfrm>
              <a:prstGeom prst="rect">
                <a:avLst/>
              </a:prstGeom>
            </p:spPr>
          </p:pic>
          <p:pic>
            <p:nvPicPr>
              <p:cNvPr id="64" name="Picture 63"/>
              <p:cNvPicPr>
                <a:picLocks noChangeAspect="1"/>
              </p:cNvPicPr>
              <p:nvPr/>
            </p:nvPicPr>
            <p:blipFill>
              <a:blip r:embed="rId5">
                <a:grayscl/>
              </a:blip>
              <a:stretch>
                <a:fillRect/>
              </a:stretch>
            </p:blipFill>
            <p:spPr>
              <a:xfrm>
                <a:off x="-924524" y="5426598"/>
                <a:ext cx="3670449" cy="1521304"/>
              </a:xfrm>
              <a:prstGeom prst="rect">
                <a:avLst/>
              </a:prstGeom>
            </p:spPr>
          </p:pic>
        </p:grpSp>
      </p:grpSp>
    </p:spTree>
    <p:extLst>
      <p:ext uri="{BB962C8B-B14F-4D97-AF65-F5344CB8AC3E}">
        <p14:creationId xmlns:p14="http://schemas.microsoft.com/office/powerpoint/2010/main" val="122631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278856" y="2464773"/>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and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2306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1846659"/>
          </a:xfrm>
        </p:spPr>
        <p:txBody>
          <a:bodyPr/>
          <a:lstStyle/>
          <a:p>
            <a:r>
              <a:rPr lang="en-US" sz="6000"/>
              <a:t>What’s a modern</a:t>
            </a:r>
            <a:r>
              <a:rPr lang="en-US" sz="6000" dirty="0"/>
              <a:t> </a:t>
            </a:r>
            <a:r>
              <a:rPr lang="en-US" sz="6000"/>
              <a:t>page?</a:t>
            </a:r>
            <a:endParaRPr lang="en-US" sz="6000" dirty="0"/>
          </a:p>
        </p:txBody>
      </p:sp>
      <p:sp>
        <p:nvSpPr>
          <p:cNvPr id="3" name="Picture Placeholder 2"/>
          <p:cNvSpPr>
            <a:spLocks noGrp="1"/>
          </p:cNvSpPr>
          <p:nvPr>
            <p:ph type="pic" sz="quarter" idx="10"/>
          </p:nvPr>
        </p:nvSpPr>
        <p:spPr/>
      </p:sp>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592800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55637" y="220662"/>
            <a:ext cx="12141789" cy="917575"/>
          </a:xfrm>
        </p:spPr>
        <p:txBody>
          <a:bodyPr/>
          <a:lstStyle/>
          <a:p>
            <a:r>
              <a:rPr lang="en-US" dirty="0"/>
              <a:t>Modern Site Pages</a:t>
            </a:r>
          </a:p>
        </p:txBody>
      </p:sp>
      <p:sp>
        <p:nvSpPr>
          <p:cNvPr id="6" name="Text Placeholder 5"/>
          <p:cNvSpPr>
            <a:spLocks noGrp="1"/>
          </p:cNvSpPr>
          <p:nvPr>
            <p:ph type="body" sz="quarter" idx="10"/>
          </p:nvPr>
        </p:nvSpPr>
        <p:spPr>
          <a:xfrm>
            <a:off x="634183" y="1245927"/>
            <a:ext cx="7096222" cy="5164491"/>
          </a:xfrm>
        </p:spPr>
        <p:txBody>
          <a:bodyPr/>
          <a:lstStyle/>
          <a:p>
            <a:r>
              <a:rPr lang="en-US" sz="2000" kern="0" dirty="0">
                <a:gradFill>
                  <a:gsLst>
                    <a:gs pos="78906">
                      <a:schemeClr val="accent1"/>
                    </a:gs>
                    <a:gs pos="46000">
                      <a:schemeClr val="accent1"/>
                    </a:gs>
                  </a:gsLst>
                  <a:lin ang="5400000" scaled="1"/>
                </a:gradFill>
                <a:latin typeface="+mn-lt"/>
              </a:rPr>
              <a:t>Easily create powerful, beautiful looking pages</a:t>
            </a:r>
          </a:p>
          <a:p>
            <a:r>
              <a:rPr lang="en-US" sz="1800" dirty="0">
                <a:gradFill>
                  <a:gsLst>
                    <a:gs pos="1250">
                      <a:schemeClr val="tx1"/>
                    </a:gs>
                    <a:gs pos="100000">
                      <a:schemeClr val="tx1"/>
                    </a:gs>
                  </a:gsLst>
                  <a:lin ang="5400000" scaled="0"/>
                </a:gradFill>
                <a:latin typeface="+mn-lt"/>
              </a:rPr>
              <a:t>Communicate ideas and information using our new authoring canvas and gallery of web parts.</a:t>
            </a:r>
          </a:p>
          <a:p>
            <a:endParaRPr lang="en-US" sz="1800" kern="0" dirty="0">
              <a:gradFill>
                <a:gsLst>
                  <a:gs pos="78906">
                    <a:schemeClr val="accent1"/>
                  </a:gs>
                  <a:gs pos="46000">
                    <a:schemeClr val="accent1"/>
                  </a:gs>
                </a:gsLst>
                <a:lin ang="5400000" scaled="1"/>
              </a:gradFill>
              <a:latin typeface="+mn-lt"/>
            </a:endParaRPr>
          </a:p>
          <a:p>
            <a:r>
              <a:rPr lang="en-US" sz="2000" kern="0" dirty="0">
                <a:gradFill>
                  <a:gsLst>
                    <a:gs pos="78906">
                      <a:schemeClr val="accent1"/>
                    </a:gs>
                    <a:gs pos="46000">
                      <a:schemeClr val="accent1"/>
                    </a:gs>
                  </a:gsLst>
                  <a:lin ang="5400000" scaled="1"/>
                </a:gradFill>
                <a:latin typeface="+mn-lt"/>
              </a:rPr>
              <a:t>Modern building blocks</a:t>
            </a:r>
          </a:p>
          <a:p>
            <a:r>
              <a:rPr lang="en-US" sz="1800" dirty="0">
                <a:gradFill>
                  <a:gsLst>
                    <a:gs pos="1250">
                      <a:schemeClr val="tx1"/>
                    </a:gs>
                    <a:gs pos="100000">
                      <a:schemeClr val="tx1"/>
                    </a:gs>
                  </a:gsLst>
                  <a:lin ang="5400000" scaled="0"/>
                </a:gradFill>
                <a:latin typeface="+mn-lt"/>
              </a:rPr>
              <a:t>Authoring canvas and web parts are built using client-side HTML and JavaScript. Pages are reusable in custom applications</a:t>
            </a:r>
          </a:p>
          <a:p>
            <a:endParaRPr lang="en-US" sz="1800" kern="0" dirty="0">
              <a:gradFill>
                <a:gsLst>
                  <a:gs pos="78906">
                    <a:schemeClr val="accent1"/>
                  </a:gs>
                  <a:gs pos="46000">
                    <a:schemeClr val="accent1"/>
                  </a:gs>
                </a:gsLst>
                <a:lin ang="5400000" scaled="1"/>
              </a:gradFill>
              <a:latin typeface="+mn-lt"/>
            </a:endParaRPr>
          </a:p>
          <a:p>
            <a:r>
              <a:rPr lang="en-US" sz="2000" kern="0" dirty="0">
                <a:gradFill>
                  <a:gsLst>
                    <a:gs pos="78906">
                      <a:schemeClr val="accent1"/>
                    </a:gs>
                    <a:gs pos="46000">
                      <a:schemeClr val="accent1"/>
                    </a:gs>
                  </a:gsLst>
                  <a:lin ang="5400000" scaled="1"/>
                </a:gradFill>
                <a:latin typeface="+mn-lt"/>
              </a:rPr>
              <a:t>Mobile support is built in from the start</a:t>
            </a:r>
          </a:p>
          <a:p>
            <a:r>
              <a:rPr lang="en-US" sz="1800" dirty="0">
                <a:gradFill>
                  <a:gsLst>
                    <a:gs pos="1250">
                      <a:schemeClr val="tx1"/>
                    </a:gs>
                    <a:gs pos="100000">
                      <a:schemeClr val="tx1"/>
                    </a:gs>
                  </a:gsLst>
                  <a:lin ang="5400000" scaled="0"/>
                </a:gradFill>
                <a:latin typeface="+mn-lt"/>
              </a:rPr>
              <a:t>Content reflows across device sizes and pages are fast and fluid.</a:t>
            </a:r>
          </a:p>
          <a:p>
            <a:endParaRPr lang="en-US" sz="1800" kern="0" dirty="0">
              <a:gradFill>
                <a:gsLst>
                  <a:gs pos="78906">
                    <a:schemeClr val="accent1"/>
                  </a:gs>
                  <a:gs pos="46000">
                    <a:schemeClr val="accent1"/>
                  </a:gs>
                </a:gsLst>
                <a:lin ang="5400000" scaled="1"/>
              </a:gradFill>
              <a:latin typeface="+mn-lt"/>
            </a:endParaRPr>
          </a:p>
          <a:p>
            <a:r>
              <a:rPr lang="en-US" sz="2000" kern="0" dirty="0">
                <a:gradFill>
                  <a:gsLst>
                    <a:gs pos="78906">
                      <a:schemeClr val="accent1"/>
                    </a:gs>
                    <a:gs pos="46000">
                      <a:schemeClr val="accent1"/>
                    </a:gs>
                  </a:gsLst>
                  <a:lin ang="5400000" scaled="1"/>
                </a:gradFill>
                <a:latin typeface="+mn-lt"/>
              </a:rPr>
              <a:t>Pages get better with the Microsoft Graph</a:t>
            </a:r>
          </a:p>
          <a:p>
            <a:r>
              <a:rPr lang="en-US" sz="1800" dirty="0">
                <a:gradFill>
                  <a:gsLst>
                    <a:gs pos="1250">
                      <a:schemeClr val="tx1"/>
                    </a:gs>
                    <a:gs pos="100000">
                      <a:schemeClr val="tx1"/>
                    </a:gs>
                  </a:gsLst>
                  <a:lin ang="5400000" scaled="0"/>
                </a:gradFill>
                <a:latin typeface="+mn-lt"/>
              </a:rPr>
              <a:t>Authors can leverage Microsoft Graph to surface relevant pages to the people that need to read them. </a:t>
            </a:r>
          </a:p>
          <a:p>
            <a:pPr marL="571500" indent="-571500">
              <a:buFont typeface="Arial" panose="020B0604020202020204" pitchFamily="34" charset="0"/>
              <a:buChar char="•"/>
            </a:pPr>
            <a:endParaRPr lang="en-US" sz="3600" dirty="0"/>
          </a:p>
        </p:txBody>
      </p:sp>
      <p:pic>
        <p:nvPicPr>
          <p:cNvPr id="8" name="Picture 7"/>
          <p:cNvPicPr>
            <a:picLocks noChangeAspect="1"/>
          </p:cNvPicPr>
          <p:nvPr/>
        </p:nvPicPr>
        <p:blipFill>
          <a:blip r:embed="rId3"/>
          <a:stretch>
            <a:fillRect/>
          </a:stretch>
        </p:blipFill>
        <p:spPr>
          <a:xfrm>
            <a:off x="7730405" y="115964"/>
            <a:ext cx="4626643" cy="6837682"/>
          </a:xfrm>
          <a:prstGeom prst="rect">
            <a:avLst/>
          </a:prstGeom>
        </p:spPr>
      </p:pic>
    </p:spTree>
    <p:extLst>
      <p:ext uri="{BB962C8B-B14F-4D97-AF65-F5344CB8AC3E}">
        <p14:creationId xmlns:p14="http://schemas.microsoft.com/office/powerpoint/2010/main" val="302964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Is all SP Online development in JavaScript? </a:t>
            </a:r>
            <a:endParaRPr lang="fi-FI" dirty="0"/>
          </a:p>
        </p:txBody>
      </p:sp>
      <p:sp>
        <p:nvSpPr>
          <p:cNvPr id="4" name="Rectangle 3">
            <a:extLst>
              <a:ext uri="{FF2B5EF4-FFF2-40B4-BE49-F238E27FC236}">
                <a16:creationId xmlns:a16="http://schemas.microsoft.com/office/drawing/2014/main" id="{32AC4456-3070-4EA1-8801-B6250D17D15D}"/>
              </a:ext>
            </a:extLst>
          </p:cNvPr>
          <p:cNvSpPr/>
          <p:nvPr/>
        </p:nvSpPr>
        <p:spPr>
          <a:xfrm>
            <a:off x="457597" y="2173823"/>
            <a:ext cx="2888932" cy="2646878"/>
          </a:xfrm>
          <a:prstGeom prst="rect">
            <a:avLst/>
          </a:prstGeom>
        </p:spPr>
        <p:txBody>
          <a:bodyPr wrap="none">
            <a:spAutoFit/>
          </a:bodyPr>
          <a:lstStyle/>
          <a:p>
            <a:r>
              <a:rPr lang="en-US" sz="16600" dirty="0">
                <a:solidFill>
                  <a:schemeClr val="tx2"/>
                </a:solidFill>
                <a:latin typeface="+mj-lt"/>
              </a:rPr>
              <a:t>No</a:t>
            </a:r>
          </a:p>
        </p:txBody>
      </p:sp>
      <p:grpSp>
        <p:nvGrpSpPr>
          <p:cNvPr id="5" name="Group 4">
            <a:extLst>
              <a:ext uri="{FF2B5EF4-FFF2-40B4-BE49-F238E27FC236}">
                <a16:creationId xmlns:a16="http://schemas.microsoft.com/office/drawing/2014/main" id="{5AB9F5DE-BCD7-4B56-9BF8-F58502CC17B7}"/>
              </a:ext>
            </a:extLst>
          </p:cNvPr>
          <p:cNvGrpSpPr/>
          <p:nvPr/>
        </p:nvGrpSpPr>
        <p:grpSpPr>
          <a:xfrm>
            <a:off x="3841973" y="1825738"/>
            <a:ext cx="7325428" cy="1592208"/>
            <a:chOff x="822700" y="1409030"/>
            <a:chExt cx="2998699" cy="648072"/>
          </a:xfrm>
        </p:grpSpPr>
        <p:sp>
          <p:nvSpPr>
            <p:cNvPr id="6" name="Rectangle 5">
              <a:extLst>
                <a:ext uri="{FF2B5EF4-FFF2-40B4-BE49-F238E27FC236}">
                  <a16:creationId xmlns:a16="http://schemas.microsoft.com/office/drawing/2014/main" id="{CDA7CAC5-FB4D-46EA-B0B8-B577614BFD8E}"/>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E8BB6357-ADD8-4AC2-AF6F-B7BADD528DDE}"/>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In similar ways as with SharePoint Add-in model, server side development is needed for back end services</a:t>
              </a:r>
            </a:p>
          </p:txBody>
        </p:sp>
      </p:grpSp>
      <p:grpSp>
        <p:nvGrpSpPr>
          <p:cNvPr id="8" name="Group 7">
            <a:extLst>
              <a:ext uri="{FF2B5EF4-FFF2-40B4-BE49-F238E27FC236}">
                <a16:creationId xmlns:a16="http://schemas.microsoft.com/office/drawing/2014/main" id="{AD74524B-4973-4DB2-B83C-B24534141449}"/>
              </a:ext>
            </a:extLst>
          </p:cNvPr>
          <p:cNvGrpSpPr/>
          <p:nvPr/>
        </p:nvGrpSpPr>
        <p:grpSpPr>
          <a:xfrm>
            <a:off x="3841973" y="3576579"/>
            <a:ext cx="7325428" cy="1592208"/>
            <a:chOff x="822700" y="1409030"/>
            <a:chExt cx="2998699" cy="648072"/>
          </a:xfrm>
        </p:grpSpPr>
        <p:sp>
          <p:nvSpPr>
            <p:cNvPr id="9" name="Rectangle 8">
              <a:extLst>
                <a:ext uri="{FF2B5EF4-FFF2-40B4-BE49-F238E27FC236}">
                  <a16:creationId xmlns:a16="http://schemas.microsoft.com/office/drawing/2014/main" id="{6FA6742E-A5D0-4D28-8F5B-692092654B70}"/>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10" name="Rectangle 9">
              <a:extLst>
                <a:ext uri="{FF2B5EF4-FFF2-40B4-BE49-F238E27FC236}">
                  <a16:creationId xmlns:a16="http://schemas.microsoft.com/office/drawing/2014/main" id="{7045B3B9-ED8B-4B9A-9CA4-C66AC4BA627D}"/>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SharePoint Framework concentrates on user interface, not on fundamentals around the API usage</a:t>
              </a:r>
            </a:p>
          </p:txBody>
        </p:sp>
      </p:grpSp>
    </p:spTree>
    <p:extLst>
      <p:ext uri="{BB962C8B-B14F-4D97-AF65-F5344CB8AC3E}">
        <p14:creationId xmlns:p14="http://schemas.microsoft.com/office/powerpoint/2010/main" val="2773254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Modern SharePoint pages and experience with out-of-the-box web parts</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AD626F-293B-4A8C-9A65-29B38EF164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b796c41-22f8-4e5f-a4f6-26e92db7f69d"/>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3311</TotalTime>
  <Words>1211</Words>
  <Application>Microsoft Office PowerPoint</Application>
  <PresentationFormat>Custom</PresentationFormat>
  <Paragraphs>179</Paragraphs>
  <Slides>13</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Calibri</vt:lpstr>
      <vt:lpstr>Consolas</vt:lpstr>
      <vt:lpstr>Segoe UI</vt:lpstr>
      <vt:lpstr>Segoe UI Light</vt:lpstr>
      <vt:lpstr>Segoe UI Semibold</vt:lpstr>
      <vt:lpstr>Segoe UI Semilight</vt:lpstr>
      <vt:lpstr>Wingdings</vt:lpstr>
      <vt:lpstr>5-30719_SharePoint_Team_Template_Light</vt:lpstr>
      <vt:lpstr>Getting started with SharePoint Framework</vt:lpstr>
      <vt:lpstr>Agenda</vt:lpstr>
      <vt:lpstr>SharePoint UX – Evolving cross versions</vt:lpstr>
      <vt:lpstr>SharePoint Extensibility Principles Build long-term, value-added services for enterprise mobility</vt:lpstr>
      <vt:lpstr>SharePoint Framework</vt:lpstr>
      <vt:lpstr>What’s a modern page?</vt:lpstr>
      <vt:lpstr>Modern Site Pages</vt:lpstr>
      <vt:lpstr>Is all SP Online development in JavaScript? </vt:lpstr>
      <vt:lpstr>DEMO</vt:lpstr>
      <vt:lpstr>Agenda</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SharePoint Framework</dc:title>
  <dc:subject>&lt;Speech title here&gt;</dc:subject>
  <dc:creator>Vesa Juvonen;Todd Baginski</dc:creator>
  <cp:keywords>SharePoint, PnP</cp:keywords>
  <dc:description>Template: _x000d_
Formatting: _x000d_
Audience Type:</dc:description>
  <cp:lastModifiedBy>Eric Overfield</cp:lastModifiedBy>
  <cp:revision>31</cp:revision>
  <dcterms:created xsi:type="dcterms:W3CDTF">2016-10-24T10:18:28Z</dcterms:created>
  <dcterms:modified xsi:type="dcterms:W3CDTF">2017-10-16T01:11:12Z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